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3" r:id="rId3"/>
    <p:sldId id="262" r:id="rId4"/>
    <p:sldId id="261" r:id="rId5"/>
    <p:sldId id="274" r:id="rId6"/>
    <p:sldId id="273" r:id="rId7"/>
    <p:sldId id="257" r:id="rId8"/>
    <p:sldId id="265" r:id="rId9"/>
    <p:sldId id="285" r:id="rId10"/>
    <p:sldId id="287" r:id="rId11"/>
    <p:sldId id="270" r:id="rId12"/>
    <p:sldId id="259" r:id="rId13"/>
    <p:sldId id="282" r:id="rId14"/>
    <p:sldId id="283" r:id="rId15"/>
    <p:sldId id="275" r:id="rId16"/>
    <p:sldId id="276" r:id="rId17"/>
    <p:sldId id="277" r:id="rId18"/>
    <p:sldId id="264" r:id="rId19"/>
    <p:sldId id="267" r:id="rId20"/>
    <p:sldId id="260" r:id="rId21"/>
    <p:sldId id="271" r:id="rId22"/>
    <p:sldId id="272" r:id="rId23"/>
    <p:sldId id="278" r:id="rId24"/>
    <p:sldId id="268" r:id="rId25"/>
    <p:sldId id="269" r:id="rId26"/>
    <p:sldId id="281" r:id="rId27"/>
    <p:sldId id="266" r:id="rId28"/>
    <p:sldId id="284" r:id="rId29"/>
    <p:sldId id="286" r:id="rId30"/>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2" autoAdjust="0"/>
  </p:normalViewPr>
  <p:slideViewPr>
    <p:cSldViewPr>
      <p:cViewPr varScale="1">
        <p:scale>
          <a:sx n="70" d="100"/>
          <a:sy n="70" d="100"/>
        </p:scale>
        <p:origin x="-137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2142BA8E-39DB-4911-8E0B-641E1CA64269}" type="datetimeFigureOut">
              <a:rPr lang="uk-UA" smtClean="0"/>
              <a:t>18.03.2019</a:t>
            </a:fld>
            <a:endParaRPr lang="uk-UA"/>
          </a:p>
        </p:txBody>
      </p:sp>
      <p:sp>
        <p:nvSpPr>
          <p:cNvPr id="17" name="Нижний колонтитул 16"/>
          <p:cNvSpPr>
            <a:spLocks noGrp="1"/>
          </p:cNvSpPr>
          <p:nvPr>
            <p:ph type="ftr" sz="quarter" idx="11"/>
          </p:nvPr>
        </p:nvSpPr>
        <p:spPr/>
        <p:txBody>
          <a:bodyPr/>
          <a:lstStyle/>
          <a:p>
            <a:endParaRPr lang="uk-UA"/>
          </a:p>
        </p:txBody>
      </p:sp>
      <p:sp>
        <p:nvSpPr>
          <p:cNvPr id="29" name="Номер слайда 28"/>
          <p:cNvSpPr>
            <a:spLocks noGrp="1"/>
          </p:cNvSpPr>
          <p:nvPr>
            <p:ph type="sldNum" sz="quarter" idx="12"/>
          </p:nvPr>
        </p:nvSpPr>
        <p:spPr/>
        <p:txBody>
          <a:bodyPr/>
          <a:lstStyle/>
          <a:p>
            <a:fld id="{775F0721-442E-4EDD-8645-109BD4F03C87}" type="slidenum">
              <a:rPr lang="uk-UA" smtClean="0"/>
              <a:t>‹#›</a:t>
            </a:fld>
            <a:endParaRPr lang="uk-UA"/>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142BA8E-39DB-4911-8E0B-641E1CA64269}" type="datetimeFigureOut">
              <a:rPr lang="uk-UA" smtClean="0"/>
              <a:t>18.03.2019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142BA8E-39DB-4911-8E0B-641E1CA64269}" type="datetimeFigureOut">
              <a:rPr lang="uk-UA" smtClean="0"/>
              <a:t>18.03.2019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142BA8E-39DB-4911-8E0B-641E1CA64269}" type="datetimeFigureOut">
              <a:rPr lang="uk-UA" smtClean="0"/>
              <a:t>18.03.2019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2142BA8E-39DB-4911-8E0B-641E1CA64269}" type="datetimeFigureOut">
              <a:rPr lang="uk-UA" smtClean="0"/>
              <a:t>18.03.2019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a:xfrm>
            <a:off x="7924800" y="6416675"/>
            <a:ext cx="762000" cy="365125"/>
          </a:xfrm>
        </p:spPr>
        <p:txBody>
          <a:bodyPr/>
          <a:lstStyle/>
          <a:p>
            <a:fld id="{775F0721-442E-4EDD-8645-109BD4F03C87}"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142BA8E-39DB-4911-8E0B-641E1CA64269}" type="datetimeFigureOut">
              <a:rPr lang="uk-UA" smtClean="0"/>
              <a:t>18.03.2019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2142BA8E-39DB-4911-8E0B-641E1CA64269}" type="datetimeFigureOut">
              <a:rPr lang="uk-UA" smtClean="0"/>
              <a:t>18.03.2019</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2142BA8E-39DB-4911-8E0B-641E1CA64269}" type="datetimeFigureOut">
              <a:rPr lang="uk-UA" smtClean="0"/>
              <a:t>18.03.2019</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142BA8E-39DB-4911-8E0B-641E1CA64269}" type="datetimeFigureOut">
              <a:rPr lang="uk-UA" smtClean="0"/>
              <a:t>18.03.2019</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142BA8E-39DB-4911-8E0B-641E1CA64269}" type="datetimeFigureOut">
              <a:rPr lang="uk-UA" smtClean="0"/>
              <a:t>18.03.2019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2142BA8E-39DB-4911-8E0B-641E1CA64269}" type="datetimeFigureOut">
              <a:rPr lang="uk-UA" smtClean="0"/>
              <a:t>18.03.2019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75F0721-442E-4EDD-8645-109BD4F03C87}"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142BA8E-39DB-4911-8E0B-641E1CA64269}" type="datetimeFigureOut">
              <a:rPr lang="uk-UA" smtClean="0"/>
              <a:t>18.03.2019</a:t>
            </a:fld>
            <a:endParaRPr lang="uk-UA"/>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uk-UA"/>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75F0721-442E-4EDD-8645-109BD4F03C87}"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332656"/>
            <a:ext cx="8229600" cy="6048672"/>
          </a:xfrm>
        </p:spPr>
        <p:txBody>
          <a:bodyPr>
            <a:noAutofit/>
          </a:bodyPr>
          <a:lstStyle/>
          <a:p>
            <a:r>
              <a:rPr lang="uk-UA" sz="7200" dirty="0" smtClean="0"/>
              <a:t>Досвід втілення проектів Бабчинецькою отг</a:t>
            </a:r>
            <a:endParaRPr lang="uk-UA" sz="7200" dirty="0"/>
          </a:p>
        </p:txBody>
      </p:sp>
    </p:spTree>
    <p:extLst>
      <p:ext uri="{BB962C8B-B14F-4D97-AF65-F5344CB8AC3E}">
        <p14:creationId xmlns:p14="http://schemas.microsoft.com/office/powerpoint/2010/main" val="1960549241"/>
      </p:ext>
    </p:extLst>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600" dirty="0" smtClean="0"/>
              <a:t>Міністерство освіти математичний комп</a:t>
            </a:r>
            <a:r>
              <a:rPr lang="en-US" sz="3600" dirty="0" smtClean="0"/>
              <a:t>’</a:t>
            </a:r>
            <a:r>
              <a:rPr lang="uk-UA" sz="3600" dirty="0" smtClean="0"/>
              <a:t>ютерний клас</a:t>
            </a:r>
            <a:r>
              <a:rPr lang="en-US" sz="3600" dirty="0" smtClean="0"/>
              <a:t> – 361 500 </a:t>
            </a:r>
            <a:r>
              <a:rPr lang="uk-UA" sz="3600" dirty="0" smtClean="0"/>
              <a:t>грн</a:t>
            </a:r>
            <a:endParaRPr lang="uk-UA" sz="36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772816"/>
            <a:ext cx="6780245" cy="5085184"/>
          </a:xfrm>
        </p:spPr>
      </p:pic>
    </p:spTree>
    <p:extLst>
      <p:ext uri="{BB962C8B-B14F-4D97-AF65-F5344CB8AC3E}">
        <p14:creationId xmlns:p14="http://schemas.microsoft.com/office/powerpoint/2010/main" val="1023089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smtClean="0"/>
              <a:t>Нова Українська школа. Субвенція з обласного бюджету 2018 рік.</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571" y="3356992"/>
            <a:ext cx="4632769" cy="347457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31499" y="1628800"/>
            <a:ext cx="4512501" cy="3384376"/>
          </a:xfrm>
        </p:spPr>
      </p:pic>
    </p:spTree>
    <p:extLst>
      <p:ext uri="{BB962C8B-B14F-4D97-AF65-F5344CB8AC3E}">
        <p14:creationId xmlns:p14="http://schemas.microsoft.com/office/powerpoint/2010/main" val="409828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Нова Українська школа</a:t>
            </a:r>
            <a:endParaRPr lang="uk-UA"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3374994"/>
            <a:ext cx="4644008" cy="3483006"/>
          </a:xfrm>
        </p:spPr>
      </p:pic>
      <p:pic>
        <p:nvPicPr>
          <p:cNvPr id="4" name="Объект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08370" y="1412776"/>
            <a:ext cx="4512501" cy="3384376"/>
          </a:xfrm>
        </p:spPr>
      </p:pic>
    </p:spTree>
    <p:extLst>
      <p:ext uri="{BB962C8B-B14F-4D97-AF65-F5344CB8AC3E}">
        <p14:creationId xmlns:p14="http://schemas.microsoft.com/office/powerpoint/2010/main" val="3792743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Autofit/>
          </a:bodyPr>
          <a:lstStyle/>
          <a:p>
            <a:r>
              <a:rPr lang="uk-UA" sz="2800" dirty="0" smtClean="0"/>
              <a:t>Замінено котли в Вила-Ярузькій ЗОШ І-ІІІ ступенів на суму 79 900 грн місцевого бюджету</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87624" y="1418298"/>
            <a:ext cx="3059832" cy="5439702"/>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92080" y="1418298"/>
            <a:ext cx="3059832" cy="5439702"/>
          </a:xfrm>
        </p:spPr>
      </p:pic>
    </p:spTree>
    <p:extLst>
      <p:ext uri="{BB962C8B-B14F-4D97-AF65-F5344CB8AC3E}">
        <p14:creationId xmlns:p14="http://schemas.microsoft.com/office/powerpoint/2010/main" val="350887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Autofit/>
          </a:bodyPr>
          <a:lstStyle/>
          <a:p>
            <a:r>
              <a:rPr lang="uk-UA" sz="3200" dirty="0" smtClean="0"/>
              <a:t>Придбання комплектів футбольної форми, м’ячів та фінансування </a:t>
            </a:r>
            <a:r>
              <a:rPr lang="uk-UA" sz="3200" dirty="0" err="1" smtClean="0"/>
              <a:t>виїздних</a:t>
            </a:r>
            <a:r>
              <a:rPr lang="uk-UA" sz="3200" dirty="0" smtClean="0"/>
              <a:t> ігор – 25 000 грн</a:t>
            </a:r>
            <a:endParaRPr lang="uk-UA" sz="32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492528"/>
            <a:ext cx="8050172" cy="5365472"/>
          </a:xfrm>
        </p:spPr>
      </p:pic>
    </p:spTree>
    <p:extLst>
      <p:ext uri="{BB962C8B-B14F-4D97-AF65-F5344CB8AC3E}">
        <p14:creationId xmlns:p14="http://schemas.microsoft.com/office/powerpoint/2010/main" val="428045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2016224"/>
          </a:xfrm>
        </p:spPr>
        <p:txBody>
          <a:bodyPr>
            <a:noAutofit/>
          </a:bodyPr>
          <a:lstStyle/>
          <a:p>
            <a:r>
              <a:rPr lang="uk-UA" sz="2200" dirty="0" smtClean="0"/>
              <a:t>Проект 13 обласного конкурсу «Зробимо на місці «смітника» парк для відпочинку та проведення колективних заходів Бабчинецької територіальної громади» загальний проект складає 309 803 грн. в тому числі </a:t>
            </a:r>
            <a:r>
              <a:rPr lang="uk-UA" sz="2200" dirty="0"/>
              <a:t>Ф</a:t>
            </a:r>
            <a:r>
              <a:rPr lang="uk-UA" sz="2200" dirty="0" smtClean="0"/>
              <a:t>онд конкурсу 70 000 грн., кошти сільського бюджету 215 863 грн., кошти організації-партнерів 23 940 грн. 2016 рік.</a:t>
            </a:r>
            <a:endParaRPr lang="uk-UA" sz="22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25963" y="2630827"/>
            <a:ext cx="4559830" cy="370790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779912" y="2420888"/>
            <a:ext cx="5328698" cy="4248472"/>
          </a:xfrm>
        </p:spPr>
      </p:pic>
    </p:spTree>
    <p:extLst>
      <p:ext uri="{BB962C8B-B14F-4D97-AF65-F5344CB8AC3E}">
        <p14:creationId xmlns:p14="http://schemas.microsoft.com/office/powerpoint/2010/main" val="169997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916832"/>
          </a:xfrm>
        </p:spPr>
        <p:txBody>
          <a:bodyPr>
            <a:normAutofit fontScale="90000"/>
          </a:bodyPr>
          <a:lstStyle/>
          <a:p>
            <a:r>
              <a:rPr lang="uk-UA" sz="2800" dirty="0" smtClean="0"/>
              <a:t>Проект  14 обласного конкурсу «Твоє майбутнє» загальна вартість проекту - 386 752 грн., з них: кошти Конкурсу 86 846 грн., кошти сільського бюджету – 219 906 грн., кошти організацій-партнерів - 80 000 грн. 2017 рік.</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507981" y="2496821"/>
            <a:ext cx="4867882" cy="385192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23928" y="2204864"/>
            <a:ext cx="5220072" cy="4176464"/>
          </a:xfrm>
        </p:spPr>
      </p:pic>
    </p:spTree>
    <p:extLst>
      <p:ext uri="{BB962C8B-B14F-4D97-AF65-F5344CB8AC3E}">
        <p14:creationId xmlns:p14="http://schemas.microsoft.com/office/powerpoint/2010/main" val="238285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2060848"/>
          </a:xfrm>
        </p:spPr>
        <p:txBody>
          <a:bodyPr>
            <a:normAutofit/>
          </a:bodyPr>
          <a:lstStyle/>
          <a:p>
            <a:r>
              <a:rPr lang="uk-UA" sz="2800" dirty="0" smtClean="0"/>
              <a:t>Проект 14 обласного конкурсу «Збереження духовного та культурного спадку - запорука розвитку села». Кошти обласного бюджету </a:t>
            </a:r>
            <a:br>
              <a:rPr lang="uk-UA" sz="2800" dirty="0" smtClean="0"/>
            </a:br>
            <a:r>
              <a:rPr lang="uk-UA" sz="2800" dirty="0" smtClean="0"/>
              <a:t>86 848 грн. 2017 рік.</a:t>
            </a:r>
            <a:endParaRPr lang="uk-UA" sz="28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228850"/>
            <a:ext cx="8229600" cy="4629150"/>
          </a:xfrm>
        </p:spPr>
      </p:pic>
    </p:spTree>
    <p:extLst>
      <p:ext uri="{BB962C8B-B14F-4D97-AF65-F5344CB8AC3E}">
        <p14:creationId xmlns:p14="http://schemas.microsoft.com/office/powerpoint/2010/main" val="91626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578298"/>
          </a:xfrm>
        </p:spPr>
        <p:txBody>
          <a:bodyPr>
            <a:normAutofit fontScale="90000"/>
          </a:bodyPr>
          <a:lstStyle/>
          <a:p>
            <a:pPr algn="just"/>
            <a:r>
              <a:rPr lang="uk-UA" sz="2800" dirty="0" smtClean="0"/>
              <a:t>Проект  15 обласного конкурсу «Благоустрій та озеленення території Бабчинецької ОТГ»- загальний проект бюджету – 308 600 грн., із них: фонд Конкурсу – 130 610 грн., 137 000 </a:t>
            </a:r>
            <a:r>
              <a:rPr lang="uk-UA" sz="2800" dirty="0" err="1" smtClean="0"/>
              <a:t>грн</a:t>
            </a:r>
            <a:r>
              <a:rPr lang="uk-UA" sz="2800" dirty="0" smtClean="0"/>
              <a:t>. кошти сільського бюджету, 41 000 грн. кошти організацій-партнерів. 2018 рік.</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3429000"/>
            <a:ext cx="4572000" cy="342900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02781" y="3444814"/>
            <a:ext cx="4550913" cy="3413185"/>
          </a:xfrm>
        </p:spPr>
      </p:pic>
    </p:spTree>
    <p:extLst>
      <p:ext uri="{BB962C8B-B14F-4D97-AF65-F5344CB8AC3E}">
        <p14:creationId xmlns:p14="http://schemas.microsoft.com/office/powerpoint/2010/main" val="3967312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2304256"/>
          </a:xfrm>
        </p:spPr>
        <p:txBody>
          <a:bodyPr>
            <a:normAutofit fontScale="90000"/>
          </a:bodyPr>
          <a:lstStyle/>
          <a:p>
            <a:r>
              <a:rPr lang="uk-UA" sz="2800" dirty="0" smtClean="0"/>
              <a:t>Проект 15 обласного конкурсу  «Впровадження збору  та роздільного сортування побутових відходів». Загальний бюджет проекту складає </a:t>
            </a:r>
            <a:br>
              <a:rPr lang="uk-UA" sz="2800" dirty="0" smtClean="0"/>
            </a:br>
            <a:r>
              <a:rPr lang="uk-UA" sz="2800" dirty="0" smtClean="0"/>
              <a:t>300 000 грн., із них 150 000 грн. кошти Фонду Конкурсу, 33 000 грн. кошти сільського бюджету, 117 000 кошти організацій-партнерів. 2018 рік.</a:t>
            </a:r>
            <a:endParaRPr lang="uk-UA" sz="28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2581523"/>
            <a:ext cx="5701969" cy="4276477"/>
          </a:xfrm>
        </p:spPr>
      </p:pic>
    </p:spTree>
    <p:extLst>
      <p:ext uri="{BB962C8B-B14F-4D97-AF65-F5344CB8AC3E}">
        <p14:creationId xmlns:p14="http://schemas.microsoft.com/office/powerpoint/2010/main" val="1157141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229600" cy="1440160"/>
          </a:xfrm>
        </p:spPr>
        <p:txBody>
          <a:bodyPr>
            <a:normAutofit fontScale="90000"/>
          </a:bodyPr>
          <a:lstStyle/>
          <a:p>
            <a:r>
              <a:rPr lang="uk-UA" sz="2800" dirty="0" smtClean="0"/>
              <a:t>Проект «Капітальний ремонт нежитлової будівлі по вул. Незалежності,13 в с. Бабчинці. Кошти інфраструктурної субвенції  1 272 321грн., кошти місцевого бюджету 400 000 грн, 2018 рік.</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606367" y="2595207"/>
            <a:ext cx="4850936" cy="363820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903354" y="2593301"/>
            <a:ext cx="4845395" cy="3635896"/>
          </a:xfrm>
        </p:spPr>
      </p:pic>
    </p:spTree>
    <p:extLst>
      <p:ext uri="{BB962C8B-B14F-4D97-AF65-F5344CB8AC3E}">
        <p14:creationId xmlns:p14="http://schemas.microsoft.com/office/powerpoint/2010/main" val="192416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2780928"/>
          </a:xfrm>
        </p:spPr>
        <p:txBody>
          <a:bodyPr>
            <a:normAutofit fontScale="90000"/>
          </a:bodyPr>
          <a:lstStyle/>
          <a:p>
            <a:r>
              <a:rPr lang="uk-UA" sz="2800" dirty="0" smtClean="0"/>
              <a:t>Робоче місце ( компютер, принтер, фотоапарат) по туристичному проекту 15 обласного конкурсу «Розвиток туризму - як запорука розвитку села» загальний бюджет проекту 650 000 грн., з них 300 000 грн. з Фонду Конкурсу, 60 000 грн. кошти сільського бюджету, 290 000 грн. кошти організацій - партнерів</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3068961"/>
            <a:ext cx="5052055" cy="378904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5702202" y="3417482"/>
            <a:ext cx="3934334" cy="2949262"/>
          </a:xfrm>
        </p:spPr>
      </p:pic>
    </p:spTree>
    <p:extLst>
      <p:ext uri="{BB962C8B-B14F-4D97-AF65-F5344CB8AC3E}">
        <p14:creationId xmlns:p14="http://schemas.microsoft.com/office/powerpoint/2010/main" val="3310933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26" y="1419325"/>
            <a:ext cx="3848294" cy="5438676"/>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51920" y="3251474"/>
            <a:ext cx="5292080" cy="3616189"/>
          </a:xfrm>
        </p:spPr>
      </p:pic>
    </p:spTree>
    <p:extLst>
      <p:ext uri="{BB962C8B-B14F-4D97-AF65-F5344CB8AC3E}">
        <p14:creationId xmlns:p14="http://schemas.microsoft.com/office/powerpoint/2010/main" val="3758005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3205203"/>
            <a:ext cx="4644008" cy="3652797"/>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3189" y="1412776"/>
            <a:ext cx="4520811" cy="4248472"/>
          </a:xfrm>
        </p:spPr>
      </p:pic>
    </p:spTree>
    <p:extLst>
      <p:ext uri="{BB962C8B-B14F-4D97-AF65-F5344CB8AC3E}">
        <p14:creationId xmlns:p14="http://schemas.microsoft.com/office/powerpoint/2010/main" val="1981737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600" dirty="0" smtClean="0"/>
              <a:t>Відновлення автобусної зупинки за рахунок коштів ТОВ «СХК Вінницька Промислова Група»</a:t>
            </a:r>
            <a:endParaRPr lang="uk-UA" sz="36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3470243"/>
            <a:ext cx="4572000" cy="338775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05812" y="1916832"/>
            <a:ext cx="4512501" cy="3384376"/>
          </a:xfrm>
        </p:spPr>
      </p:pic>
    </p:spTree>
    <p:extLst>
      <p:ext uri="{BB962C8B-B14F-4D97-AF65-F5344CB8AC3E}">
        <p14:creationId xmlns:p14="http://schemas.microsoft.com/office/powerpoint/2010/main" val="1676237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290266"/>
          </a:xfrm>
        </p:spPr>
        <p:txBody>
          <a:bodyPr>
            <a:normAutofit fontScale="90000"/>
          </a:bodyPr>
          <a:lstStyle/>
          <a:p>
            <a:r>
              <a:rPr lang="uk-UA" sz="2800" dirty="0" smtClean="0"/>
              <a:t>Будівництво нової амбулаторії в с. Бабчинці за кошти державного бюджету, замовником виступає Департамент капітального будівництва обласної державної адміністрації, співфінансування  з місцевого бюджету  883 200 грн. 2018-2019 роки.</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3320988"/>
            <a:ext cx="4716016" cy="3537012"/>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7509" y="2420888"/>
            <a:ext cx="4416491" cy="2952328"/>
          </a:xfrm>
        </p:spPr>
      </p:pic>
    </p:spTree>
    <p:extLst>
      <p:ext uri="{BB962C8B-B14F-4D97-AF65-F5344CB8AC3E}">
        <p14:creationId xmlns:p14="http://schemas.microsoft.com/office/powerpoint/2010/main" val="177587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218258"/>
          </a:xfrm>
        </p:spPr>
        <p:txBody>
          <a:bodyPr>
            <a:normAutofit fontScale="90000"/>
          </a:bodyPr>
          <a:lstStyle/>
          <a:p>
            <a:r>
              <a:rPr lang="uk-UA" sz="2800" dirty="0" smtClean="0"/>
              <a:t>Будівництво будівлі «Центру безпеки та центр надання адміністративних послуг» в с. Бабчинці ( в 2017 році 110 000  грн.  кошти місцевого бюджету, в 2018 році 147 000  грн., кошти ДФРР </a:t>
            </a:r>
            <a:br>
              <a:rPr lang="uk-UA" sz="2800" dirty="0" smtClean="0"/>
            </a:br>
            <a:r>
              <a:rPr lang="uk-UA" sz="2800" dirty="0" smtClean="0"/>
              <a:t>1 500 000 грн.</a:t>
            </a:r>
            <a:br>
              <a:rPr lang="uk-UA" sz="2800" dirty="0" smtClean="0"/>
            </a:br>
            <a:r>
              <a:rPr lang="uk-UA" sz="2800" dirty="0" smtClean="0"/>
              <a:t>2019 рік  співфінансування 300 000 грн. )</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3356947"/>
            <a:ext cx="4644008" cy="3483006"/>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99807" y="2564904"/>
            <a:ext cx="4512501" cy="3384375"/>
          </a:xfrm>
        </p:spPr>
      </p:pic>
    </p:spTree>
    <p:extLst>
      <p:ext uri="{BB962C8B-B14F-4D97-AF65-F5344CB8AC3E}">
        <p14:creationId xmlns:p14="http://schemas.microsoft.com/office/powerpoint/2010/main" val="1290544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8229600" cy="1143000"/>
          </a:xfrm>
        </p:spPr>
        <p:txBody>
          <a:bodyPr>
            <a:noAutofit/>
          </a:bodyPr>
          <a:lstStyle/>
          <a:p>
            <a:r>
              <a:rPr lang="uk-UA" sz="2800" dirty="0" smtClean="0"/>
              <a:t>Винесено з підвального приміщення котельню в Бабчинецькій ЗОШ І-ІІ ступенів. Придбано та встановлено нові котли за рахунок коштів місцевого бюджету 196 000 грн</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1334" y="2924944"/>
            <a:ext cx="5201777" cy="3901333"/>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20072" y="1844824"/>
            <a:ext cx="3923928" cy="5015879"/>
          </a:xfrm>
        </p:spPr>
      </p:pic>
    </p:spTree>
    <p:extLst>
      <p:ext uri="{BB962C8B-B14F-4D97-AF65-F5344CB8AC3E}">
        <p14:creationId xmlns:p14="http://schemas.microsoft.com/office/powerpoint/2010/main" val="1802363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800" dirty="0" smtClean="0"/>
              <a:t>Капітальний ремонт дитячого садочку «Світанок» за кошти місцевого бюджету 892 600 грн. </a:t>
            </a:r>
            <a:br>
              <a:rPr lang="uk-UA" sz="2800" dirty="0" smtClean="0"/>
            </a:br>
            <a:r>
              <a:rPr lang="uk-UA" sz="2800" dirty="0" smtClean="0"/>
              <a:t>2018 рік</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3356992"/>
            <a:ext cx="4668011" cy="3501008"/>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8024" y="1664704"/>
            <a:ext cx="4327020" cy="5193296"/>
          </a:xfrm>
        </p:spPr>
      </p:pic>
    </p:spTree>
    <p:extLst>
      <p:ext uri="{BB962C8B-B14F-4D97-AF65-F5344CB8AC3E}">
        <p14:creationId xmlns:p14="http://schemas.microsoft.com/office/powerpoint/2010/main" val="210415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4" y="1427325"/>
            <a:ext cx="4067944" cy="5423926"/>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418842"/>
            <a:ext cx="4055577" cy="5407435"/>
          </a:xfrm>
        </p:spPr>
      </p:pic>
    </p:spTree>
    <p:extLst>
      <p:ext uri="{BB962C8B-B14F-4D97-AF65-F5344CB8AC3E}">
        <p14:creationId xmlns:p14="http://schemas.microsoft.com/office/powerpoint/2010/main" val="3672547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800" dirty="0" smtClean="0"/>
              <a:t>Будинок культури </a:t>
            </a:r>
            <a:r>
              <a:rPr lang="en-US" sz="2800" dirty="0" smtClean="0"/>
              <a:t>N1 </a:t>
            </a:r>
            <a:r>
              <a:rPr lang="uk-UA" sz="2800" dirty="0" smtClean="0"/>
              <a:t>с.Бабчинці замінено систему опалення, встановлено новий котел за рахунок коштів місцевого бюджету  110 000 грн</a:t>
            </a:r>
            <a:endParaRPr lang="uk-UA" sz="28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766473"/>
            <a:ext cx="7315122" cy="5091527"/>
          </a:xfrm>
        </p:spPr>
      </p:pic>
    </p:spTree>
    <p:extLst>
      <p:ext uri="{BB962C8B-B14F-4D97-AF65-F5344CB8AC3E}">
        <p14:creationId xmlns:p14="http://schemas.microsoft.com/office/powerpoint/2010/main" val="372786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677991" y="2112066"/>
            <a:ext cx="5423925" cy="406794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400591" y="2088241"/>
            <a:ext cx="5411977" cy="4061048"/>
          </a:xfrm>
        </p:spPr>
      </p:pic>
    </p:spTree>
    <p:extLst>
      <p:ext uri="{BB962C8B-B14F-4D97-AF65-F5344CB8AC3E}">
        <p14:creationId xmlns:p14="http://schemas.microsoft.com/office/powerpoint/2010/main" val="1013787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669946" y="2098795"/>
            <a:ext cx="5414731" cy="406104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398065" y="2090766"/>
            <a:ext cx="5423925" cy="4067944"/>
          </a:xfrm>
        </p:spPr>
      </p:pic>
    </p:spTree>
    <p:extLst>
      <p:ext uri="{BB962C8B-B14F-4D97-AF65-F5344CB8AC3E}">
        <p14:creationId xmlns:p14="http://schemas.microsoft.com/office/powerpoint/2010/main" val="3850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354162"/>
          </a:xfrm>
        </p:spPr>
        <p:txBody>
          <a:bodyPr>
            <a:normAutofit fontScale="90000"/>
          </a:bodyPr>
          <a:lstStyle/>
          <a:p>
            <a:r>
              <a:rPr lang="uk-UA" sz="2800" dirty="0" smtClean="0"/>
              <a:t>Проект «Капітальний ремонт дороги Бабчинці - Вазлуївка» за рахунок коштів інфраструктурної субвенції 1 448 700 грн., коштів місцевого бюджету 7 100 грн. 2017 рік.</a:t>
            </a:r>
            <a:endParaRPr lang="uk-UA" sz="2800" dirty="0"/>
          </a:p>
        </p:txBody>
      </p:sp>
      <p:pic>
        <p:nvPicPr>
          <p:cNvPr id="10" name="Объект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362061" y="2364093"/>
            <a:ext cx="5135894" cy="3851920"/>
          </a:xfrm>
        </p:spPr>
      </p:pic>
      <p:pic>
        <p:nvPicPr>
          <p:cNvPr id="9" name="Объект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51520" y="1700808"/>
            <a:ext cx="3993558" cy="5157191"/>
          </a:xfrm>
        </p:spPr>
      </p:pic>
    </p:spTree>
    <p:extLst>
      <p:ext uri="{BB962C8B-B14F-4D97-AF65-F5344CB8AC3E}">
        <p14:creationId xmlns:p14="http://schemas.microsoft.com/office/powerpoint/2010/main" val="3919065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1498178"/>
          </a:xfrm>
        </p:spPr>
        <p:txBody>
          <a:bodyPr>
            <a:normAutofit fontScale="90000"/>
          </a:bodyPr>
          <a:lstStyle/>
          <a:p>
            <a:r>
              <a:rPr lang="uk-UA" sz="2800" dirty="0" smtClean="0"/>
              <a:t>Будівництво водопроводу в с. Вила-Ярузькі протяжністю 10 км. За рахунок коштів інфраструктурної субвенції 418 800 грн., коштів місцевого бюджету 697 000 грн. 2017-2018 роки</a:t>
            </a:r>
            <a:endParaRPr lang="uk-UA" sz="2800" dirty="0"/>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9592" y="1844824"/>
            <a:ext cx="3007905" cy="5013176"/>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36096" y="1878292"/>
            <a:ext cx="2987824" cy="4979708"/>
          </a:xfrm>
        </p:spPr>
      </p:pic>
    </p:spTree>
    <p:extLst>
      <p:ext uri="{BB962C8B-B14F-4D97-AF65-F5344CB8AC3E}">
        <p14:creationId xmlns:p14="http://schemas.microsoft.com/office/powerpoint/2010/main" val="401636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219256" cy="1642194"/>
          </a:xfrm>
        </p:spPr>
        <p:txBody>
          <a:bodyPr>
            <a:normAutofit fontScale="90000"/>
          </a:bodyPr>
          <a:lstStyle/>
          <a:p>
            <a:r>
              <a:rPr lang="uk-UA" sz="2800" dirty="0" smtClean="0"/>
              <a:t>Придбання екскаватора  на суму 1 034 500 грн. в тому числі за рахунок коштів Інфраструктурної субвенції 693 000 грн., місцевого бюджету  </a:t>
            </a:r>
            <a:br>
              <a:rPr lang="uk-UA" sz="2800" dirty="0" smtClean="0"/>
            </a:br>
            <a:r>
              <a:rPr lang="uk-UA" sz="2800" dirty="0" smtClean="0"/>
              <a:t>341 500 грн. 2018 рік.</a:t>
            </a: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4" y="2885171"/>
            <a:ext cx="4320480" cy="386063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9992" y="2276872"/>
            <a:ext cx="4490633" cy="3816424"/>
          </a:xfrm>
        </p:spPr>
      </p:pic>
    </p:spTree>
    <p:extLst>
      <p:ext uri="{BB962C8B-B14F-4D97-AF65-F5344CB8AC3E}">
        <p14:creationId xmlns:p14="http://schemas.microsoft.com/office/powerpoint/2010/main" val="2066642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359024"/>
          </a:xfrm>
        </p:spPr>
        <p:txBody>
          <a:bodyPr>
            <a:normAutofit fontScale="90000"/>
          </a:bodyPr>
          <a:lstStyle/>
          <a:p>
            <a:r>
              <a:rPr lang="uk-UA" sz="2800" dirty="0" smtClean="0"/>
              <a:t>Створення дитячого садочку «Бокотик» в с. Букатинка за рахунок коштів сільського бюджету в сумі 700 000 грн. 2017 рік.</a:t>
            </a:r>
            <a:endParaRPr lang="uk-UA" sz="2800" dirty="0"/>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86" y="1396562"/>
            <a:ext cx="4584785" cy="5451597"/>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09329" y="1412776"/>
            <a:ext cx="4114455" cy="5445224"/>
          </a:xfrm>
        </p:spPr>
      </p:pic>
    </p:spTree>
    <p:extLst>
      <p:ext uri="{BB962C8B-B14F-4D97-AF65-F5344CB8AC3E}">
        <p14:creationId xmlns:p14="http://schemas.microsoft.com/office/powerpoint/2010/main" val="4249560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Autofit/>
          </a:bodyPr>
          <a:lstStyle/>
          <a:p>
            <a:r>
              <a:rPr lang="uk-UA" sz="2400" dirty="0" smtClean="0"/>
              <a:t>Капітальний ремонт дорожнього покриття по вулиці Гвардійська с.Бабчинці</a:t>
            </a:r>
            <a:r>
              <a:rPr lang="uk-UA" sz="2400" dirty="0"/>
              <a:t>.</a:t>
            </a:r>
            <a:r>
              <a:rPr lang="uk-UA" sz="2400" dirty="0" smtClean="0"/>
              <a:t> за рахунок коштів інфраструктурної субвенції </a:t>
            </a:r>
            <a:r>
              <a:rPr lang="uk-UA" sz="2400" dirty="0"/>
              <a:t>1 </a:t>
            </a:r>
            <a:r>
              <a:rPr lang="uk-UA" sz="2400" dirty="0" smtClean="0"/>
              <a:t>163 800грн, кошти обласного бюджету 581 900 грн, кошти сільського бюджету 581 900 грн</a:t>
            </a:r>
            <a:endParaRPr lang="uk-UA" sz="24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3" y="1988840"/>
            <a:ext cx="3650777" cy="486770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6688" y="1988839"/>
            <a:ext cx="3651871" cy="4869161"/>
          </a:xfrm>
        </p:spPr>
      </p:pic>
    </p:spTree>
    <p:extLst>
      <p:ext uri="{BB962C8B-B14F-4D97-AF65-F5344CB8AC3E}">
        <p14:creationId xmlns:p14="http://schemas.microsoft.com/office/powerpoint/2010/main" val="6980472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291</TotalTime>
  <Words>601</Words>
  <Application>Microsoft Office PowerPoint</Application>
  <PresentationFormat>Экран (4:3)</PresentationFormat>
  <Paragraphs>24</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Апекс</vt:lpstr>
      <vt:lpstr>Досвід втілення проектів Бабчинецькою отг</vt:lpstr>
      <vt:lpstr>Проект «Капітальний ремонт нежитлової будівлі по вул. Незалежності,13 в с. Бабчинці. Кошти інфраструктурної субвенції  1 272 321грн., кошти місцевого бюджету 400 000 грн, 2018 рік.</vt:lpstr>
      <vt:lpstr>Презентация PowerPoint</vt:lpstr>
      <vt:lpstr>Презентация PowerPoint</vt:lpstr>
      <vt:lpstr>Проект «Капітальний ремонт дороги Бабчинці - Вазлуївка» за рахунок коштів інфраструктурної субвенції 1 448 700 грн., коштів місцевого бюджету 7 100 грн. 2017 рік.</vt:lpstr>
      <vt:lpstr>Будівництво водопроводу в с. Вила-Ярузькі протяжністю 10 км. За рахунок коштів інфраструктурної субвенції 418 800 грн., коштів місцевого бюджету 697 000 грн. 2017-2018 роки</vt:lpstr>
      <vt:lpstr>Придбання екскаватора  на суму 1 034 500 грн. в тому числі за рахунок коштів Інфраструктурної субвенції 693 000 грн., місцевого бюджету   341 500 грн. 2018 рік.</vt:lpstr>
      <vt:lpstr>Створення дитячого садочку «Бокотик» в с. Букатинка за рахунок коштів сільського бюджету в сумі 700 000 грн. 2017 рік.</vt:lpstr>
      <vt:lpstr>Капітальний ремонт дорожнього покриття по вулиці Гвардійська с.Бабчинці. за рахунок коштів інфраструктурної субвенції 1 163 800грн, кошти обласного бюджету 581 900 грн, кошти сільського бюджету 581 900 грн</vt:lpstr>
      <vt:lpstr>Міністерство освіти математичний комп’ютерний клас – 361 500 грн</vt:lpstr>
      <vt:lpstr>Нова Українська школа. Субвенція з обласного бюджету 2018 рік.</vt:lpstr>
      <vt:lpstr>Нова Українська школа</vt:lpstr>
      <vt:lpstr>Замінено котли в Вила-Ярузькій ЗОШ І-ІІІ ступенів на суму 79 900 грн місцевого бюджету</vt:lpstr>
      <vt:lpstr>Придбання комплектів футбольної форми, м’ячів та фінансування виїздних ігор – 25 000 грн</vt:lpstr>
      <vt:lpstr>Проект 13 обласного конкурсу «Зробимо на місці «смітника» парк для відпочинку та проведення колективних заходів Бабчинецької територіальної громади» загальний проект складає 309 803 грн. в тому числі Фонд конкурсу 70 000 грн., кошти сільського бюджету 215 863 грн., кошти організації-партнерів 23 940 грн. 2016 рік.</vt:lpstr>
      <vt:lpstr>Проект  14 обласного конкурсу «Твоє майбутнє» загальна вартість проекту - 386 752 грн., з них: кошти Конкурсу 86 846 грн., кошти сільського бюджету – 219 906 грн., кошти організацій-партнерів - 80 000 грн. 2017 рік.</vt:lpstr>
      <vt:lpstr>Проект 14 обласного конкурсу «Збереження духовного та культурного спадку - запорука розвитку села». Кошти обласного бюджету  86 848 грн. 2017 рік.</vt:lpstr>
      <vt:lpstr>Проект  15 обласного конкурсу «Благоустрій та озеленення території Бабчинецької ОТГ»- загальний проект бюджету – 308 600 грн., із них: фонд Конкурсу – 130 610 грн., 137 000 грн. кошти сільського бюджету, 41 000 грн. кошти організацій-партнерів. 2018 рік.</vt:lpstr>
      <vt:lpstr>Проект 15 обласного конкурсу  «Впровадження збору  та роздільного сортування побутових відходів». Загальний бюджет проекту складає  300 000 грн., із них 150 000 грн. кошти Фонду Конкурсу, 33 000 грн. кошти сільського бюджету, 117 000 кошти організацій-партнерів. 2018 рік.</vt:lpstr>
      <vt:lpstr>Робоче місце ( компютер, принтер, фотоапарат) по туристичному проекту 15 обласного конкурсу «Розвиток туризму - як запорука розвитку села» загальний бюджет проекту 650 000 грн., з них 300 000 грн. з Фонду Конкурсу, 60 000 грн. кошти сільського бюджету, 290 000 грн. кошти організацій - партнерів</vt:lpstr>
      <vt:lpstr>Презентация PowerPoint</vt:lpstr>
      <vt:lpstr>Презентация PowerPoint</vt:lpstr>
      <vt:lpstr>Відновлення автобусної зупинки за рахунок коштів ТОВ «СХК Вінницька Промислова Група»</vt:lpstr>
      <vt:lpstr>Будівництво нової амбулаторії в с. Бабчинці за кошти державного бюджету, замовником виступає Департамент капітального будівництва обласної державної адміністрації, співфінансування  з місцевого бюджету  883 200 грн. 2018-2019 роки.</vt:lpstr>
      <vt:lpstr>Будівництво будівлі «Центру безпеки та центр надання адміністративних послуг» в с. Бабчинці ( в 2017 році 110 000  грн.  кошти місцевого бюджету, в 2018 році 147 000  грн., кошти ДФРР  1 500 000 грн. 2019 рік  співфінансування 300 000 грн. )</vt:lpstr>
      <vt:lpstr>Винесено з підвального приміщення котельню в Бабчинецькій ЗОШ І-ІІ ступенів. Придбано та встановлено нові котли за рахунок коштів місцевого бюджету 196 000 грн</vt:lpstr>
      <vt:lpstr>Капітальний ремонт дитячого садочку «Світанок» за кошти місцевого бюджету 892 600 грн.  2018 рік</vt:lpstr>
      <vt:lpstr>Презентация PowerPoint</vt:lpstr>
      <vt:lpstr>Будинок культури N1 с.Бабчинці замінено систему опалення, встановлено новий котел за рахунок коштів місцевого бюджету  110 000 грн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Користувач Windows</dc:creator>
  <cp:lastModifiedBy>Користувач Windows</cp:lastModifiedBy>
  <cp:revision>34</cp:revision>
  <dcterms:created xsi:type="dcterms:W3CDTF">2019-02-08T09:38:23Z</dcterms:created>
  <dcterms:modified xsi:type="dcterms:W3CDTF">2019-03-18T18:07:19Z</dcterms:modified>
</cp:coreProperties>
</file>